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258882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163686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4008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398807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315555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808338C9-5936-47AB-BA44-01EF6B6DEE42}" type="datetimeFigureOut">
              <a:rPr lang="lt-LT" smtClean="0"/>
              <a:t>2017-09-17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255658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808338C9-5936-47AB-BA44-01EF6B6DEE42}" type="datetimeFigureOut">
              <a:rPr lang="lt-LT" smtClean="0"/>
              <a:t>2017-09-17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168557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808338C9-5936-47AB-BA44-01EF6B6DEE42}" type="datetimeFigureOut">
              <a:rPr lang="lt-LT" smtClean="0"/>
              <a:t>2017-09-17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169004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08338C9-5936-47AB-BA44-01EF6B6DEE42}" type="datetimeFigureOut">
              <a:rPr lang="lt-LT" smtClean="0"/>
              <a:t>2017-09-17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826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808338C9-5936-47AB-BA44-01EF6B6DEE42}" type="datetimeFigureOut">
              <a:rPr lang="lt-LT" smtClean="0"/>
              <a:t>2017-09-17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99967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808338C9-5936-47AB-BA44-01EF6B6DEE42}" type="datetimeFigureOut">
              <a:rPr lang="lt-LT" smtClean="0"/>
              <a:t>2017-09-17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95EC261-CF3F-40D6-97BF-42150AFBBB0A}" type="slidenum">
              <a:rPr lang="lt-LT" smtClean="0"/>
              <a:t>‹#›</a:t>
            </a:fld>
            <a:endParaRPr lang="lt-LT"/>
          </a:p>
        </p:txBody>
      </p:sp>
    </p:spTree>
    <p:extLst>
      <p:ext uri="{BB962C8B-B14F-4D97-AF65-F5344CB8AC3E}">
        <p14:creationId xmlns:p14="http://schemas.microsoft.com/office/powerpoint/2010/main" val="37233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338C9-5936-47AB-BA44-01EF6B6DEE42}" type="datetimeFigureOut">
              <a:rPr lang="lt-LT" smtClean="0"/>
              <a:t>2017-09-17</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EC261-CF3F-40D6-97BF-42150AFBBB0A}" type="slidenum">
              <a:rPr lang="lt-LT" smtClean="0"/>
              <a:t>‹#›</a:t>
            </a:fld>
            <a:endParaRPr lang="lt-LT"/>
          </a:p>
        </p:txBody>
      </p:sp>
    </p:spTree>
    <p:extLst>
      <p:ext uri="{BB962C8B-B14F-4D97-AF65-F5344CB8AC3E}">
        <p14:creationId xmlns:p14="http://schemas.microsoft.com/office/powerpoint/2010/main" val="175618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0" y="0"/>
            <a:ext cx="12192000" cy="6858000"/>
          </a:xfrm>
          <a:prstGeom prst="rect">
            <a:avLst/>
          </a:prstGeom>
        </p:spPr>
      </p:pic>
      <p:sp>
        <p:nvSpPr>
          <p:cNvPr id="8" name="Stačiakampis 7"/>
          <p:cNvSpPr/>
          <p:nvPr/>
        </p:nvSpPr>
        <p:spPr>
          <a:xfrm>
            <a:off x="2236632" y="1086362"/>
            <a:ext cx="8014952" cy="1569660"/>
          </a:xfrm>
          <a:prstGeom prst="rect">
            <a:avLst/>
          </a:prstGeom>
        </p:spPr>
        <p:txBody>
          <a:bodyPr wrap="square">
            <a:spAutoFit/>
          </a:bodyPr>
          <a:lstStyle/>
          <a:p>
            <a:r>
              <a:rPr lang="lt-LT" sz="4800" b="1" dirty="0">
                <a:solidFill>
                  <a:srgbClr val="FFFF00"/>
                </a:solidFill>
                <a:effectLst>
                  <a:outerShdw blurRad="38100" dist="38100" dir="2700000" algn="tl">
                    <a:srgbClr val="000000">
                      <a:alpha val="43137"/>
                    </a:srgbClr>
                  </a:outerShdw>
                </a:effectLst>
                <a:latin typeface="Arial Black" panose="020B0A04020102020204" pitchFamily="34" charset="0"/>
              </a:rPr>
              <a:t>TIKĖJIMO PĖDSAKAIS </a:t>
            </a:r>
          </a:p>
          <a:p>
            <a:pPr algn="ctr"/>
            <a:r>
              <a:rPr lang="lt-LT"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Mozės pasirinkimas</a:t>
            </a:r>
          </a:p>
        </p:txBody>
      </p:sp>
      <p:sp>
        <p:nvSpPr>
          <p:cNvPr id="9" name="Stačiakampis 8"/>
          <p:cNvSpPr/>
          <p:nvPr/>
        </p:nvSpPr>
        <p:spPr>
          <a:xfrm>
            <a:off x="1451018" y="3711726"/>
            <a:ext cx="9444509" cy="2677656"/>
          </a:xfrm>
          <a:prstGeom prst="rect">
            <a:avLst/>
          </a:prstGeom>
        </p:spPr>
        <p:txBody>
          <a:bodyPr wrap="square">
            <a:spAutoFit/>
          </a:bodyPr>
          <a:lstStyle/>
          <a:p>
            <a:pPr algn="ct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Tikėjimu Mozė tris mėnesius buvo tėvų paslėptas, nes jie matė, koks kūdikis dailus, ir neišsigando karaliaus įsakymo.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Tikėjimu</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Mozė užaugęs atsisakė vadintis faraono dukters sūnumi. Jis verčiau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pasirinko</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 Dievo tauta kęsti sunkumus negu laikinai džiaugtis nuodėmės malonumais. Jis Kristaus paniekinimą laikė didesniu turtu negu Egipto brangenybes, </a:t>
            </a:r>
          </a:p>
          <a:p>
            <a:pPr algn="ct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nes jis žvelgė į atlygį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Hbr</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23-26).</a:t>
            </a:r>
          </a:p>
        </p:txBody>
      </p:sp>
    </p:spTree>
    <p:extLst>
      <p:ext uri="{BB962C8B-B14F-4D97-AF65-F5344CB8AC3E}">
        <p14:creationId xmlns:p14="http://schemas.microsoft.com/office/powerpoint/2010/main" val="146742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0" y="0"/>
            <a:ext cx="12192000" cy="6858000"/>
          </a:xfrm>
          <a:prstGeom prst="rect">
            <a:avLst/>
          </a:prstGeom>
        </p:spPr>
      </p:pic>
      <p:sp>
        <p:nvSpPr>
          <p:cNvPr id="8" name="Stačiakampis 7"/>
          <p:cNvSpPr/>
          <p:nvPr/>
        </p:nvSpPr>
        <p:spPr>
          <a:xfrm>
            <a:off x="330560" y="249235"/>
            <a:ext cx="8014952" cy="584775"/>
          </a:xfrm>
          <a:prstGeom prst="rect">
            <a:avLst/>
          </a:prstGeom>
        </p:spPr>
        <p:txBody>
          <a:bodyPr wrap="square">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1. TIKĖJIMAS DARO POVEIKĮ. </a:t>
            </a:r>
          </a:p>
        </p:txBody>
      </p:sp>
      <p:sp>
        <p:nvSpPr>
          <p:cNvPr id="2" name="Stačiakampis 1"/>
          <p:cNvSpPr/>
          <p:nvPr/>
        </p:nvSpPr>
        <p:spPr>
          <a:xfrm>
            <a:off x="356315" y="932472"/>
            <a:ext cx="11492247" cy="830997"/>
          </a:xfrm>
          <a:prstGeom prst="rect">
            <a:avLst/>
          </a:prstGeom>
        </p:spPr>
        <p:txBody>
          <a:bodyPr wrap="squar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Tikėjimu Mozė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tris mėnesius buvo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tėvų paslėptas,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nes jie matė, koks kūdikis dailus, ir neišsigando karaliaus įsakymo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Hbr</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23).</a:t>
            </a:r>
            <a:endParaRPr lang="lt-LT" sz="2400" i="1" dirty="0"/>
          </a:p>
        </p:txBody>
      </p:sp>
      <p:sp>
        <p:nvSpPr>
          <p:cNvPr id="4" name="Stačiakampis 3"/>
          <p:cNvSpPr/>
          <p:nvPr/>
        </p:nvSpPr>
        <p:spPr>
          <a:xfrm>
            <a:off x="407831" y="3331112"/>
            <a:ext cx="11247550"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Aš nesigėdiju Evangelijos, nes ji yra Dievo jėga išgelbėti kiekvienam, kuris tiki, pirma žydui, paskui graikui. Joje apsireiškia Dievo teisumas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 tikėjimo į tikėjimą,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kaip parašyta: „Teisusis gyvens tikėjimu“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16-17).</a:t>
            </a:r>
          </a:p>
        </p:txBody>
      </p:sp>
      <p:sp>
        <p:nvSpPr>
          <p:cNvPr id="5" name="Stačiakampis 4"/>
          <p:cNvSpPr/>
          <p:nvPr/>
        </p:nvSpPr>
        <p:spPr>
          <a:xfrm>
            <a:off x="420709" y="1953074"/>
            <a:ext cx="11518005"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 to išvedė juos laukan ir paklausė: „Gerbiamieji, ką turiu daryti, kad būčiau išgelbėtas?“ Jie atsakė: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„Tikėk Viešpatį Jėzų Kristų ir būsi išgelbėtas tu ir tavo namai“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16, 30-31). </a:t>
            </a:r>
          </a:p>
        </p:txBody>
      </p:sp>
      <p:sp>
        <p:nvSpPr>
          <p:cNvPr id="6" name="Stačiakampis 5"/>
          <p:cNvSpPr/>
          <p:nvPr/>
        </p:nvSpPr>
        <p:spPr>
          <a:xfrm>
            <a:off x="433591" y="5852204"/>
            <a:ext cx="11170276" cy="830997"/>
          </a:xfrm>
          <a:prstGeom prst="rect">
            <a:avLst/>
          </a:prstGeom>
        </p:spPr>
        <p:txBody>
          <a:bodyPr wrap="squar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Tu nuo vaikystės žinai šventuosius Raštus,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galinčius tave pamokyti išgelbėjimui per tikėjimą, kuris yra Kristuje Jėzuje (2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rPr>
              <a:t>Tim</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3, 15). </a:t>
            </a:r>
            <a:endParaRPr lang="lt-LT" sz="2400" b="1" i="1" dirty="0">
              <a:solidFill>
                <a:schemeClr val="bg1"/>
              </a:solidFill>
              <a:effectLst>
                <a:outerShdw blurRad="38100" dist="38100" dir="2700000" algn="tl">
                  <a:srgbClr val="000000">
                    <a:alpha val="43137"/>
                  </a:srgbClr>
                </a:outerShdw>
              </a:effectLst>
            </a:endParaRPr>
          </a:p>
        </p:txBody>
      </p:sp>
      <p:sp>
        <p:nvSpPr>
          <p:cNvPr id="9" name="Stačiakampis 8"/>
          <p:cNvSpPr/>
          <p:nvPr/>
        </p:nvSpPr>
        <p:spPr>
          <a:xfrm>
            <a:off x="433588" y="4844482"/>
            <a:ext cx="11208912" cy="830997"/>
          </a:xfrm>
          <a:prstGeom prst="rect">
            <a:avLst/>
          </a:prstGeom>
        </p:spPr>
        <p:txBody>
          <a:bodyPr wrap="squar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Parodyk vaikui kelią,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kuriuo jis turi eiti, tai ir pasenęs jis nenukryps nuo jo.</a:t>
            </a:r>
          </a:p>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(Pat 22, 6). </a:t>
            </a:r>
            <a:endParaRPr lang="lt-LT"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88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0" y="0"/>
            <a:ext cx="12192000" cy="6858000"/>
          </a:xfrm>
          <a:prstGeom prst="rect">
            <a:avLst/>
          </a:prstGeom>
        </p:spPr>
      </p:pic>
      <p:sp>
        <p:nvSpPr>
          <p:cNvPr id="8" name="Stačiakampis 7"/>
          <p:cNvSpPr/>
          <p:nvPr/>
        </p:nvSpPr>
        <p:spPr>
          <a:xfrm>
            <a:off x="330560" y="249235"/>
            <a:ext cx="8014952" cy="584775"/>
          </a:xfrm>
          <a:prstGeom prst="rect">
            <a:avLst/>
          </a:prstGeom>
        </p:spPr>
        <p:txBody>
          <a:bodyPr wrap="square">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2. TIKĖJIMAS LEMIA TAPATUMĄ. </a:t>
            </a:r>
          </a:p>
        </p:txBody>
      </p:sp>
      <p:sp>
        <p:nvSpPr>
          <p:cNvPr id="6" name="Stačiakampis 5"/>
          <p:cNvSpPr/>
          <p:nvPr/>
        </p:nvSpPr>
        <p:spPr>
          <a:xfrm>
            <a:off x="433591" y="5852204"/>
            <a:ext cx="11170276" cy="461665"/>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a:t>
            </a:r>
            <a:endParaRPr lang="lt-LT" sz="2400" b="1" i="1" dirty="0">
              <a:solidFill>
                <a:schemeClr val="bg1"/>
              </a:solidFill>
              <a:effectLst>
                <a:outerShdw blurRad="38100" dist="38100" dir="2700000" algn="tl">
                  <a:srgbClr val="000000">
                    <a:alpha val="43137"/>
                  </a:srgbClr>
                </a:outerShdw>
              </a:effectLst>
            </a:endParaRPr>
          </a:p>
        </p:txBody>
      </p:sp>
      <p:sp>
        <p:nvSpPr>
          <p:cNvPr id="3" name="Stačiakampis 2"/>
          <p:cNvSpPr/>
          <p:nvPr/>
        </p:nvSpPr>
        <p:spPr>
          <a:xfrm>
            <a:off x="339144" y="1043189"/>
            <a:ext cx="11672552"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Tikėjimu Mozė užaugęs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atsisakė vadintis faraono dukters sūnumi.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Jis verčiau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pasirinko</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 Dievo tauta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kęsti sunkumus negu laikinai džiaugtis nuodėmės malonumais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Hbr</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24-25). </a:t>
            </a:r>
            <a:endParaRPr lang="lt-LT" sz="2400" i="1" dirty="0"/>
          </a:p>
        </p:txBody>
      </p:sp>
      <p:sp>
        <p:nvSpPr>
          <p:cNvPr id="11" name="Stačiakampis 10"/>
          <p:cNvSpPr/>
          <p:nvPr/>
        </p:nvSpPr>
        <p:spPr>
          <a:xfrm>
            <a:off x="369194" y="2403833"/>
            <a:ext cx="11492248"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Mozė buvo išmokytas visos Egipto išminties ir tapo galingas žodžiais ir darbais. Kai jam sukako keturiasdešimt metų, jo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širdyje kilo troškimas aplankyti savo brolius,</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Izraelio vaikus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 22-23).</a:t>
            </a:r>
          </a:p>
        </p:txBody>
      </p:sp>
      <p:sp>
        <p:nvSpPr>
          <p:cNvPr id="12" name="Stačiakampis 11"/>
          <p:cNvSpPr/>
          <p:nvPr/>
        </p:nvSpPr>
        <p:spPr>
          <a:xfrm>
            <a:off x="369192" y="3813967"/>
            <a:ext cx="10964216" cy="1569660"/>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Bet tai, kas man buvo laimėjimas, dėl Kristaus palaikiau nuostoliu. O taip! Aš iš tikrųjų visa laikau nuostoliu dėl Kristaus Jėzaus, mano Viešpaties, pažinimo didybės.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Dėl Jo aš praradau viską ir viską laikau sąšlavomis, kad laimėčiau Kristų</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7-8).</a:t>
            </a:r>
          </a:p>
        </p:txBody>
      </p:sp>
      <p:sp>
        <p:nvSpPr>
          <p:cNvPr id="13" name="Stačiakampis 12"/>
          <p:cNvSpPr/>
          <p:nvPr/>
        </p:nvSpPr>
        <p:spPr>
          <a:xfrm>
            <a:off x="394952" y="5543109"/>
            <a:ext cx="11286186" cy="1200329"/>
          </a:xfrm>
          <a:prstGeom prst="rect">
            <a:avLst/>
          </a:prstGeom>
        </p:spPr>
        <p:txBody>
          <a:bodyPr wrap="squar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Ir neprisitaikykite prie šio pasaulio,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bet pasikeiskite, atnaujindami savo protą, kad galėtumėte ištirti, kas yra gera, priimtina ir tobula Dievo valia</a:t>
            </a:r>
          </a:p>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rPr>
              <a:t>Rom</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12, 2). </a:t>
            </a:r>
            <a:endParaRPr lang="lt-LT"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50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0" y="0"/>
            <a:ext cx="12192000" cy="6858000"/>
          </a:xfrm>
          <a:prstGeom prst="rect">
            <a:avLst/>
          </a:prstGeom>
        </p:spPr>
      </p:pic>
      <p:sp>
        <p:nvSpPr>
          <p:cNvPr id="8" name="Stačiakampis 7"/>
          <p:cNvSpPr/>
          <p:nvPr/>
        </p:nvSpPr>
        <p:spPr>
          <a:xfrm>
            <a:off x="330559" y="249235"/>
            <a:ext cx="8439953" cy="584775"/>
          </a:xfrm>
          <a:prstGeom prst="rect">
            <a:avLst/>
          </a:prstGeom>
        </p:spPr>
        <p:txBody>
          <a:bodyPr wrap="square">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3. TIKĖJIMAS NEVENGIA KANČIOS. </a:t>
            </a:r>
          </a:p>
        </p:txBody>
      </p:sp>
      <p:sp>
        <p:nvSpPr>
          <p:cNvPr id="6" name="Stačiakampis 5"/>
          <p:cNvSpPr/>
          <p:nvPr/>
        </p:nvSpPr>
        <p:spPr>
          <a:xfrm>
            <a:off x="433591" y="5852204"/>
            <a:ext cx="11170276" cy="461665"/>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a:t>
            </a:r>
            <a:endParaRPr lang="lt-LT" sz="2400" b="1" i="1" dirty="0">
              <a:solidFill>
                <a:schemeClr val="bg1"/>
              </a:solidFill>
              <a:effectLst>
                <a:outerShdw blurRad="38100" dist="38100" dir="2700000" algn="tl">
                  <a:srgbClr val="000000">
                    <a:alpha val="43137"/>
                  </a:srgbClr>
                </a:outerShdw>
              </a:effectLst>
            </a:endParaRPr>
          </a:p>
        </p:txBody>
      </p:sp>
      <p:sp>
        <p:nvSpPr>
          <p:cNvPr id="2" name="Stačiakampis 1"/>
          <p:cNvSpPr/>
          <p:nvPr/>
        </p:nvSpPr>
        <p:spPr>
          <a:xfrm>
            <a:off x="369193" y="961400"/>
            <a:ext cx="11427855"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Tikėjimu Mozė užaugęs atsisakė vadintis faraono dukters sūnumi. Jis verčiau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pasirinko</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 Dievo tauta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kęsti sunkumus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negu laikinai džiaugtis nuodėmės malonumais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Hbr</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24-25). </a:t>
            </a:r>
            <a:endParaRPr lang="lt-LT" sz="2400" i="1" dirty="0"/>
          </a:p>
        </p:txBody>
      </p:sp>
      <p:sp>
        <p:nvSpPr>
          <p:cNvPr id="3" name="Stačiakampis 2"/>
          <p:cNvSpPr/>
          <p:nvPr/>
        </p:nvSpPr>
        <p:spPr>
          <a:xfrm>
            <a:off x="382072" y="2320224"/>
            <a:ext cx="11054367" cy="461665"/>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Nes jums duota dėl Kristaus ne tik Jį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tikėti,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bet ir dėl Jo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kentėti</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rPr>
              <a:t>Fil</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1, 29).</a:t>
            </a:r>
            <a:endParaRPr lang="lt-LT" sz="2400" b="1" i="1" dirty="0">
              <a:solidFill>
                <a:schemeClr val="bg1"/>
              </a:solidFill>
              <a:effectLst>
                <a:outerShdw blurRad="38100" dist="38100" dir="2700000" algn="tl">
                  <a:srgbClr val="000000">
                    <a:alpha val="43137"/>
                  </a:srgbClr>
                </a:outerShdw>
              </a:effectLst>
            </a:endParaRPr>
          </a:p>
        </p:txBody>
      </p:sp>
      <p:sp>
        <p:nvSpPr>
          <p:cNvPr id="4" name="Stačiakampis 3"/>
          <p:cNvSpPr/>
          <p:nvPr/>
        </p:nvSpPr>
        <p:spPr>
          <a:xfrm>
            <a:off x="407831" y="2992681"/>
            <a:ext cx="10642242" cy="2677656"/>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Kadangi Kristus kentėjo kūnu už mus, tai ir jūs apsiginkluokite ta pačia mintimi, – nes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kas kenčia kūnu, tas pametė nuodėmę,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 likusį laiką kūne gyventų nebe žmonių aistromis, o Dievo valia. Gana, kad praėjusį laiką buvome pasidavę pagonių valiai ir gyvenome gašliai, geidulingai, girtuokliavome, ūžavome, puotavome ir pasiduodavome bjaurioms stabmeldystėms. Todėl jiems stebėtina, kad jūs nebebėgate kartu su jais pasinerti į tą patį ištvirkimo potvynį, ir jie piktžodžiauja (1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Pt</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 1-4). </a:t>
            </a:r>
          </a:p>
        </p:txBody>
      </p:sp>
      <p:sp>
        <p:nvSpPr>
          <p:cNvPr id="5" name="Stačiakampis 4"/>
          <p:cNvSpPr/>
          <p:nvPr/>
        </p:nvSpPr>
        <p:spPr>
          <a:xfrm>
            <a:off x="407829" y="5872456"/>
            <a:ext cx="10861184" cy="830997"/>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Tuomet Jėzus savo mokiniams pasakė: „Jei kas nori eiti paskui mane,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teišsižada pats savęs, teima savo kryžių ir teseka manimi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(Mt 16, 24). </a:t>
            </a:r>
            <a:endParaRPr lang="lt-LT"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224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0" y="0"/>
            <a:ext cx="12192000" cy="6858000"/>
          </a:xfrm>
          <a:prstGeom prst="rect">
            <a:avLst/>
          </a:prstGeom>
        </p:spPr>
      </p:pic>
      <p:sp>
        <p:nvSpPr>
          <p:cNvPr id="8" name="Stačiakampis 7"/>
          <p:cNvSpPr/>
          <p:nvPr/>
        </p:nvSpPr>
        <p:spPr>
          <a:xfrm>
            <a:off x="330560" y="249235"/>
            <a:ext cx="8014952" cy="584775"/>
          </a:xfrm>
          <a:prstGeom prst="rect">
            <a:avLst/>
          </a:prstGeom>
        </p:spPr>
        <p:txBody>
          <a:bodyPr wrap="square">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4. TIKĖJIMAS KEIČIA VERTYBES. </a:t>
            </a:r>
          </a:p>
        </p:txBody>
      </p:sp>
      <p:sp>
        <p:nvSpPr>
          <p:cNvPr id="6" name="Stačiakampis 5"/>
          <p:cNvSpPr/>
          <p:nvPr/>
        </p:nvSpPr>
        <p:spPr>
          <a:xfrm>
            <a:off x="433591" y="5852204"/>
            <a:ext cx="11170276" cy="461665"/>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a:t>
            </a:r>
            <a:endParaRPr lang="lt-LT" sz="2400" b="1" i="1" dirty="0">
              <a:solidFill>
                <a:schemeClr val="bg1"/>
              </a:solidFill>
              <a:effectLst>
                <a:outerShdw blurRad="38100" dist="38100" dir="2700000" algn="tl">
                  <a:srgbClr val="000000">
                    <a:alpha val="43137"/>
                  </a:srgbClr>
                </a:outerShdw>
              </a:effectLst>
            </a:endParaRPr>
          </a:p>
        </p:txBody>
      </p:sp>
      <p:sp>
        <p:nvSpPr>
          <p:cNvPr id="2" name="Stačiakampis 1"/>
          <p:cNvSpPr/>
          <p:nvPr/>
        </p:nvSpPr>
        <p:spPr>
          <a:xfrm>
            <a:off x="317678" y="1009746"/>
            <a:ext cx="11273307" cy="830997"/>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Kristaus paniekinimą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laikė didesniu turtu negu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Egipto brangenybes,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nes jis žvelgė į atlygį (</a:t>
            </a:r>
            <a:r>
              <a:rPr lang="lt-LT"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Hbr</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26).</a:t>
            </a:r>
          </a:p>
        </p:txBody>
      </p:sp>
      <p:sp>
        <p:nvSpPr>
          <p:cNvPr id="3" name="Stačiakampis 2"/>
          <p:cNvSpPr/>
          <p:nvPr/>
        </p:nvSpPr>
        <p:spPr>
          <a:xfrm>
            <a:off x="330558" y="2040056"/>
            <a:ext cx="11414974" cy="830997"/>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Kokia gi žmogui nauda, jeigu jis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laimėtų visą pasaulį, o pakenktų savo sielai?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Arba kuo žmogus galėtų išsipirkti savo sielą? (Mt 16, 26).</a:t>
            </a:r>
            <a:endParaRPr lang="lt-LT" sz="2400" b="1" i="1" dirty="0">
              <a:solidFill>
                <a:schemeClr val="bg1"/>
              </a:solidFill>
              <a:effectLst>
                <a:outerShdw blurRad="38100" dist="38100" dir="2700000" algn="tl">
                  <a:srgbClr val="000000">
                    <a:alpha val="43137"/>
                  </a:srgbClr>
                </a:outerShdw>
              </a:effectLst>
            </a:endParaRPr>
          </a:p>
        </p:txBody>
      </p:sp>
      <p:sp>
        <p:nvSpPr>
          <p:cNvPr id="4" name="Stačiakampis 3"/>
          <p:cNvSpPr/>
          <p:nvPr/>
        </p:nvSpPr>
        <p:spPr>
          <a:xfrm>
            <a:off x="343435" y="3179733"/>
            <a:ext cx="10912701" cy="1569660"/>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Nekraukite sau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turtų žemėje,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 kandys ir rūdys ėda, kur vagys įsilaužia ir vagia. Bet kraukite sau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turtus danguje,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 nei kandys, nei rūdys neėda, kur vagys neįsilaužia ir nevagia,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nes kur tavo turtas, ten ir tavo širdis </a:t>
            </a:r>
          </a:p>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(Mt 6, 19-21). </a:t>
            </a:r>
          </a:p>
        </p:txBody>
      </p:sp>
      <p:sp>
        <p:nvSpPr>
          <p:cNvPr id="5" name="Stačiakampis 4"/>
          <p:cNvSpPr/>
          <p:nvPr/>
        </p:nvSpPr>
        <p:spPr>
          <a:xfrm>
            <a:off x="394952" y="5024581"/>
            <a:ext cx="11247550" cy="1569660"/>
          </a:xfrm>
          <a:prstGeom prst="rect">
            <a:avLst/>
          </a:prstGeom>
        </p:spPr>
        <p:txBody>
          <a:bodyPr wrap="squar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Nemylėkite pasaulio, nei to, kas yra pasaulyje.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Jei kas myli pasaulį, nėra jame Tėvo meilės, nes visa, kas pasaulyje, tai kūno geismas, akių geismas ir gyvenimo išdidumas, o tai nėra iš Tėvo, bet iš pasaulio. </a:t>
            </a:r>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Praeina pasaulis ir jo geismai, bet kas vykdo Dievo valią, tas išlieka per amžius </a:t>
            </a:r>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Jn 2, 15-17).</a:t>
            </a:r>
            <a:r>
              <a:rPr lang="lt-LT" sz="240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lt-LT"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51047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435</Words>
  <Application>Microsoft Office PowerPoint</Application>
  <PresentationFormat>Plačiaekranė</PresentationFormat>
  <Paragraphs>31</Paragraphs>
  <Slides>5</Slides>
  <Notes>0</Notes>
  <HiddenSlides>0</HiddenSlides>
  <MMClips>0</MMClips>
  <ScaleCrop>false</ScaleCrop>
  <HeadingPairs>
    <vt:vector size="4" baseType="variant">
      <vt:variant>
        <vt:lpstr>Tema</vt:lpstr>
      </vt:variant>
      <vt:variant>
        <vt:i4>1</vt:i4>
      </vt:variant>
      <vt:variant>
        <vt:lpstr>Skaidrių pavadinimai</vt:lpstr>
      </vt:variant>
      <vt:variant>
        <vt:i4>5</vt:i4>
      </vt:variant>
    </vt:vector>
  </HeadingPairs>
  <TitlesOfParts>
    <vt:vector size="6" baseType="lpstr">
      <vt:lpstr>„Office“ tema</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Gediminas Kapustavicius</dc:creator>
  <cp:lastModifiedBy>Gediminas Kapustavicius</cp:lastModifiedBy>
  <cp:revision>25</cp:revision>
  <dcterms:created xsi:type="dcterms:W3CDTF">2017-09-16T18:54:05Z</dcterms:created>
  <dcterms:modified xsi:type="dcterms:W3CDTF">2017-09-17T06:13:48Z</dcterms:modified>
</cp:coreProperties>
</file>